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400" r:id="rId2"/>
    <p:sldId id="458" r:id="rId3"/>
    <p:sldId id="463" r:id="rId4"/>
    <p:sldId id="464" r:id="rId5"/>
    <p:sldId id="490" r:id="rId6"/>
    <p:sldId id="465" r:id="rId7"/>
    <p:sldId id="467" r:id="rId8"/>
    <p:sldId id="427" r:id="rId9"/>
    <p:sldId id="428" r:id="rId10"/>
    <p:sldId id="466" r:id="rId11"/>
    <p:sldId id="481" r:id="rId12"/>
    <p:sldId id="469" r:id="rId13"/>
    <p:sldId id="478" r:id="rId14"/>
    <p:sldId id="479" r:id="rId15"/>
    <p:sldId id="471" r:id="rId16"/>
    <p:sldId id="470" r:id="rId17"/>
    <p:sldId id="474" r:id="rId18"/>
    <p:sldId id="473" r:id="rId19"/>
    <p:sldId id="472" r:id="rId20"/>
    <p:sldId id="493" r:id="rId21"/>
    <p:sldId id="480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59" r:id="rId36"/>
    <p:sldId id="461" r:id="rId37"/>
    <p:sldId id="460" r:id="rId38"/>
    <p:sldId id="442" r:id="rId39"/>
    <p:sldId id="443" r:id="rId40"/>
    <p:sldId id="444" r:id="rId41"/>
    <p:sldId id="445" r:id="rId42"/>
    <p:sldId id="446" r:id="rId43"/>
    <p:sldId id="447" r:id="rId44"/>
    <p:sldId id="448" r:id="rId45"/>
    <p:sldId id="449" r:id="rId46"/>
    <p:sldId id="450" r:id="rId47"/>
    <p:sldId id="451" r:id="rId48"/>
    <p:sldId id="452" r:id="rId49"/>
    <p:sldId id="453" r:id="rId50"/>
    <p:sldId id="454" r:id="rId51"/>
    <p:sldId id="455" r:id="rId52"/>
    <p:sldId id="456" r:id="rId53"/>
  </p:sldIdLst>
  <p:sldSz cx="9144000" cy="6858000" type="screen4x3"/>
  <p:notesSz cx="7137400" cy="9423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8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-2502" y="-7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4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92450" cy="471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43363" y="0"/>
            <a:ext cx="3092450" cy="471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E61EF-666C-4105-B32B-B34B39E5A6EF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50325"/>
            <a:ext cx="3092450" cy="471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43363" y="8950325"/>
            <a:ext cx="3092450" cy="471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94531-F810-45EB-964A-A7B48B1366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0525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92873" cy="471170"/>
          </a:xfrm>
          <a:prstGeom prst="rect">
            <a:avLst/>
          </a:prstGeom>
        </p:spPr>
        <p:txBody>
          <a:bodyPr vert="horz" lIns="94631" tIns="47316" rIns="94631" bIns="47316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42875" y="0"/>
            <a:ext cx="3092873" cy="471170"/>
          </a:xfrm>
          <a:prstGeom prst="rect">
            <a:avLst/>
          </a:prstGeom>
        </p:spPr>
        <p:txBody>
          <a:bodyPr vert="horz" lIns="94631" tIns="47316" rIns="94631" bIns="47316" rtlCol="0"/>
          <a:lstStyle>
            <a:lvl1pPr algn="r">
              <a:defRPr sz="1200"/>
            </a:lvl1pPr>
          </a:lstStyle>
          <a:p>
            <a:fld id="{6C150F6F-AC8D-409F-B18D-54562749169E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12850" y="706438"/>
            <a:ext cx="4711700" cy="3533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31" tIns="47316" rIns="94631" bIns="473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3740" y="4476115"/>
            <a:ext cx="5709920" cy="4240530"/>
          </a:xfrm>
          <a:prstGeom prst="rect">
            <a:avLst/>
          </a:prstGeom>
        </p:spPr>
        <p:txBody>
          <a:bodyPr vert="horz" lIns="94631" tIns="47316" rIns="94631" bIns="473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50595"/>
            <a:ext cx="3092873" cy="471170"/>
          </a:xfrm>
          <a:prstGeom prst="rect">
            <a:avLst/>
          </a:prstGeom>
        </p:spPr>
        <p:txBody>
          <a:bodyPr vert="horz" lIns="94631" tIns="47316" rIns="94631" bIns="47316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42875" y="8950595"/>
            <a:ext cx="3092873" cy="471170"/>
          </a:xfrm>
          <a:prstGeom prst="rect">
            <a:avLst/>
          </a:prstGeom>
        </p:spPr>
        <p:txBody>
          <a:bodyPr vert="horz" lIns="94631" tIns="47316" rIns="94631" bIns="47316" rtlCol="0" anchor="b"/>
          <a:lstStyle>
            <a:lvl1pPr algn="r">
              <a:defRPr sz="1200"/>
            </a:lvl1pPr>
          </a:lstStyle>
          <a:p>
            <a:fld id="{C251E7B9-9B9D-4956-B79A-9B298CF0E5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11751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-project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4dpiecharts.com/2010/10/31/presenting-immers-barley-data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/>
          <p:cNvSpPr txBox="1">
            <a:spLocks noChangeArrowheads="1"/>
          </p:cNvSpPr>
          <p:nvPr/>
        </p:nvSpPr>
        <p:spPr bwMode="auto">
          <a:xfrm>
            <a:off x="1239221" y="903874"/>
            <a:ext cx="4658960" cy="3262494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15" tIns="45608" rIns="91215" bIns="45608" anchor="ctr"/>
          <a:lstStyle/>
          <a:p>
            <a:endParaRPr lang="en-US"/>
          </a:p>
        </p:txBody>
      </p:sp>
      <p:sp>
        <p:nvSpPr>
          <p:cNvPr id="3789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02938" y="4481380"/>
            <a:ext cx="4917264" cy="360283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r>
              <a:rPr lang="en-US" baseline="0" dirty="0" smtClean="0"/>
              <a:t>R can be downloaded from </a:t>
            </a:r>
            <a:r>
              <a:rPr lang="en-US" sz="1200" b="0" dirty="0" smtClean="0">
                <a:hlinkClick r:id="rId3"/>
              </a:rPr>
              <a:t>http://cran.r-project.org/</a:t>
            </a:r>
            <a:r>
              <a:rPr lang="en-US" sz="1200" b="0" dirty="0" smtClean="0"/>
              <a:t> and is </a:t>
            </a:r>
            <a:r>
              <a:rPr lang="en-US" sz="1200" dirty="0" smtClean="0"/>
              <a:t>available free for Windows, Mac OS X, and </a:t>
            </a:r>
            <a:r>
              <a:rPr lang="en-US" sz="1200" smtClean="0"/>
              <a:t>Linux.</a:t>
            </a: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5413" y="903288"/>
            <a:ext cx="4329112" cy="32464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102938" y="4481378"/>
            <a:ext cx="4917263" cy="360283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/>
          <p:cNvSpPr txBox="1">
            <a:spLocks noChangeArrowheads="1"/>
          </p:cNvSpPr>
          <p:nvPr/>
        </p:nvSpPr>
        <p:spPr bwMode="auto">
          <a:xfrm>
            <a:off x="1392935" y="903875"/>
            <a:ext cx="4337269" cy="324824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15" tIns="45608" rIns="91215" bIns="45608" anchor="ctr"/>
          <a:lstStyle/>
          <a:p>
            <a:endParaRPr lang="en-US"/>
          </a:p>
        </p:txBody>
      </p:sp>
      <p:sp>
        <p:nvSpPr>
          <p:cNvPr id="39938" name="Text Box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02938" y="4481380"/>
            <a:ext cx="4918848" cy="3604414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lIns="89779" tIns="46685" rIns="89779" bIns="46685" anchor="ctr"/>
          <a:lstStyle/>
          <a:p>
            <a:pPr>
              <a:spcBef>
                <a:spcPts val="449"/>
              </a:spcBef>
              <a:tabLst>
                <a:tab pos="0" algn="l"/>
                <a:tab pos="456075" algn="l"/>
                <a:tab pos="912151" algn="l"/>
                <a:tab pos="1368226" algn="l"/>
                <a:tab pos="1824301" algn="l"/>
                <a:tab pos="2280376" algn="l"/>
                <a:tab pos="2736452" algn="l"/>
                <a:tab pos="3192528" algn="l"/>
                <a:tab pos="3648603" algn="l"/>
                <a:tab pos="4104678" algn="l"/>
                <a:tab pos="4560754" algn="l"/>
                <a:tab pos="5016829" algn="l"/>
                <a:tab pos="5472904" algn="l"/>
                <a:tab pos="5928979" algn="l"/>
                <a:tab pos="6385055" algn="l"/>
                <a:tab pos="6841130" algn="l"/>
                <a:tab pos="7297205" algn="l"/>
                <a:tab pos="7753280" algn="l"/>
                <a:tab pos="8209356" algn="l"/>
                <a:tab pos="8665432" algn="l"/>
                <a:tab pos="9121507" algn="l"/>
              </a:tabLst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1"/>
          <p:cNvSpPr txBox="1">
            <a:spLocks noChangeArrowheads="1"/>
          </p:cNvSpPr>
          <p:nvPr/>
        </p:nvSpPr>
        <p:spPr bwMode="auto">
          <a:xfrm>
            <a:off x="1392935" y="903874"/>
            <a:ext cx="4337269" cy="324824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21" tIns="45610" rIns="91221" bIns="45610" anchor="ctr"/>
          <a:lstStyle/>
          <a:p>
            <a:endParaRPr lang="en-US"/>
          </a:p>
        </p:txBody>
      </p:sp>
      <p:sp>
        <p:nvSpPr>
          <p:cNvPr id="4198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02938" y="4481378"/>
            <a:ext cx="4917263" cy="360283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1"/>
          <p:cNvSpPr txBox="1">
            <a:spLocks noChangeArrowheads="1"/>
          </p:cNvSpPr>
          <p:nvPr/>
        </p:nvSpPr>
        <p:spPr bwMode="auto">
          <a:xfrm>
            <a:off x="1392935" y="903874"/>
            <a:ext cx="4337269" cy="324824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221" tIns="45610" rIns="91221" bIns="45610" anchor="ctr"/>
          <a:lstStyle/>
          <a:p>
            <a:endParaRPr lang="en-US"/>
          </a:p>
        </p:txBody>
      </p:sp>
      <p:sp>
        <p:nvSpPr>
          <p:cNvPr id="43010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1102938" y="4481378"/>
            <a:ext cx="4917263" cy="3602832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12850" y="706438"/>
            <a:ext cx="4711700" cy="3533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We all know what a bell curve looks like …</a:t>
            </a:r>
          </a:p>
          <a:p>
            <a:pPr>
              <a:buNone/>
            </a:pPr>
            <a:r>
              <a:rPr lang="en-US" dirty="0" smtClean="0"/>
              <a:t>Harder to perceive differences between curves than straight lines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Tukey</a:t>
            </a:r>
            <a:r>
              <a:rPr lang="en-US" dirty="0" smtClean="0"/>
              <a:t> pins the bin to the curve and has you look at the base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E7B9-9B9D-4956-B79A-9B298CF0E5AE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12850" y="706438"/>
            <a:ext cx="4711700" cy="3533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http://4dpiecharts.com/2010/10/31/presenting-immers-barley-data/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E7B9-9B9D-4956-B79A-9B298CF0E5AE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12850" y="706438"/>
            <a:ext cx="4711700" cy="3533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 review of articles from 2007-2008, 50% of articles plotting</a:t>
            </a:r>
            <a:r>
              <a:rPr lang="en-US" baseline="0" dirty="0" smtClean="0"/>
              <a:t> ratio measures in The Lancet and The New England Journal of Medicine got this wrong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51E7B9-9B9D-4956-B79A-9B298CF0E5AE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513" y="255588"/>
            <a:ext cx="7789862" cy="11271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1513" y="1781175"/>
            <a:ext cx="3892550" cy="4459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6465" y="1781175"/>
            <a:ext cx="3894137" cy="4459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A5C46-9DB9-496D-93AA-26E4790E2BB4}" type="datetimeFigureOut">
              <a:rPr lang="en-US" smtClean="0"/>
              <a:pPr/>
              <a:t>7/15/2011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F5824-5C11-4556-BBC5-53ED9B6E58A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hadley/ggplot2/wiki/+opts()-Li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228600" y="457200"/>
            <a:ext cx="8686800" cy="1600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 eaLnBrk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400" dirty="0" smtClean="0"/>
              <a:t>Data visualization and graphic design</a:t>
            </a:r>
          </a:p>
          <a:p>
            <a:pPr algn="ctr" eaLnBrk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dirty="0" smtClean="0">
                <a:solidFill>
                  <a:srgbClr val="003C84"/>
                </a:solidFill>
              </a:rPr>
              <a:t>Part I: Principles of data visualization</a:t>
            </a:r>
            <a:endParaRPr lang="en-US" sz="2800" dirty="0" smtClean="0">
              <a:solidFill>
                <a:srgbClr val="003C84"/>
              </a:solidFill>
            </a:endParaRPr>
          </a:p>
          <a:p>
            <a:pPr algn="ctr" eaLnBrk="1">
              <a:lnSpc>
                <a:spcPct val="98000"/>
              </a:lnSpc>
              <a:spcBef>
                <a:spcPts val="12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dirty="0" smtClean="0">
                <a:solidFill>
                  <a:srgbClr val="003C84"/>
                </a:solidFill>
              </a:rPr>
              <a:t>Part II: Advanced graphs with ggplot2</a:t>
            </a:r>
            <a:endParaRPr lang="en-US" sz="2400" dirty="0">
              <a:solidFill>
                <a:srgbClr val="003C84"/>
              </a:solidFill>
            </a:endParaRPr>
          </a:p>
        </p:txBody>
      </p:sp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533400" y="5258848"/>
            <a:ext cx="3657600" cy="83715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>
              <a:lnSpc>
                <a:spcPct val="74000"/>
              </a:lnSpc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/>
              <a:t>Allan </a:t>
            </a:r>
            <a:r>
              <a:rPr lang="en-US" sz="2000" dirty="0" smtClean="0"/>
              <a:t>Just and Andrew Rundle</a:t>
            </a:r>
          </a:p>
          <a:p>
            <a:pPr eaLnBrk="1">
              <a:lnSpc>
                <a:spcPct val="74000"/>
              </a:lnSpc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 smtClean="0"/>
              <a:t>EPIC Short Course</a:t>
            </a:r>
          </a:p>
          <a:p>
            <a:pPr eaLnBrk="1">
              <a:lnSpc>
                <a:spcPct val="74000"/>
              </a:lnSpc>
              <a:spcBef>
                <a:spcPts val="60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 smtClean="0"/>
              <a:t>June 23, 2011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2667000"/>
            <a:ext cx="3581400" cy="3536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7772400" y="6111760"/>
            <a:ext cx="1219200" cy="13664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eaLnBrk="1">
              <a:lnSpc>
                <a:spcPct val="74000"/>
              </a:lnSpc>
              <a:spcBef>
                <a:spcPts val="750"/>
              </a:spcBef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Wickham 2008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Bar charts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data(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mtcars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mtcars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 #motor trend cars dataset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By default – ggplot2 expects to compute the summary going in to your bar chart. If you already have tabulated this – you need to switch to stat = "identity"</a:t>
            </a:r>
          </a:p>
          <a:p>
            <a:pPr>
              <a:buNone/>
            </a:pPr>
            <a:endParaRPr lang="en-US" sz="2400" dirty="0" smtClean="0"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Let's make a bar chart of counts of </a:t>
            </a:r>
            <a:r>
              <a:rPr lang="en-US" sz="2400" dirty="0" err="1" smtClean="0">
                <a:cs typeface="Courier New" pitchFamily="49" charset="0"/>
              </a:rPr>
              <a:t>cyl</a:t>
            </a:r>
            <a:r>
              <a:rPr lang="en-US" sz="2400" dirty="0" smtClean="0">
                <a:cs typeface="Courier New" pitchFamily="49" charset="0"/>
              </a:rPr>
              <a:t>:</a:t>
            </a: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Oops, </a:t>
            </a:r>
            <a:r>
              <a:rPr lang="en-US" sz="2400" dirty="0" err="1" smtClean="0">
                <a:cs typeface="Courier New" pitchFamily="49" charset="0"/>
              </a:rPr>
              <a:t>cyl</a:t>
            </a:r>
            <a:r>
              <a:rPr lang="en-US" sz="2400" dirty="0" smtClean="0">
                <a:cs typeface="Courier New" pitchFamily="49" charset="0"/>
              </a:rPr>
              <a:t> is continuous,</a:t>
            </a: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let's right-click in the x field and manually map x to: 	</a:t>
            </a:r>
            <a:r>
              <a:rPr lang="en-US" sz="2400" b="1" dirty="0" err="1" smtClean="0">
                <a:solidFill>
                  <a:srgbClr val="003C84"/>
                </a:solidFill>
                <a:cs typeface="Courier New" pitchFamily="49" charset="0"/>
              </a:rPr>
              <a:t>as.factor</a:t>
            </a:r>
            <a:r>
              <a:rPr lang="en-US" sz="2400" b="1" dirty="0" smtClean="0">
                <a:solidFill>
                  <a:srgbClr val="003C84"/>
                </a:solidFill>
                <a:cs typeface="Courier New" pitchFamily="49" charset="0"/>
              </a:rPr>
              <a:t>(</a:t>
            </a:r>
            <a:r>
              <a:rPr lang="en-US" sz="2400" b="1" dirty="0" err="1" smtClean="0">
                <a:solidFill>
                  <a:srgbClr val="003C84"/>
                </a:solidFill>
                <a:cs typeface="Courier New" pitchFamily="49" charset="0"/>
              </a:rPr>
              <a:t>cyl</a:t>
            </a:r>
            <a:r>
              <a:rPr lang="en-US" sz="2400" b="1" dirty="0" smtClean="0">
                <a:solidFill>
                  <a:srgbClr val="003C84"/>
                </a:solidFill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But isn't this just a histogram?</a:t>
            </a: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Let's map the aesthetic fill to </a:t>
            </a:r>
            <a:r>
              <a:rPr lang="en-US" sz="2400" b="1" dirty="0" err="1" smtClean="0">
                <a:solidFill>
                  <a:srgbClr val="003C84"/>
                </a:solidFill>
                <a:cs typeface="Courier New" pitchFamily="49" charset="0"/>
              </a:rPr>
              <a:t>vs</a:t>
            </a:r>
            <a:r>
              <a:rPr lang="en-US" sz="2400" b="1" dirty="0" smtClean="0">
                <a:solidFill>
                  <a:srgbClr val="003C84"/>
                </a:solidFill>
                <a:cs typeface="Courier New" pitchFamily="49" charset="0"/>
              </a:rPr>
              <a:t> </a:t>
            </a:r>
            <a:r>
              <a:rPr lang="en-US" sz="2400" dirty="0" smtClean="0">
                <a:cs typeface="Courier New" pitchFamily="49" charset="0"/>
              </a:rPr>
              <a:t>(it will do so as a factor)</a:t>
            </a: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Remember position? – defaulted to </a:t>
            </a:r>
            <a:r>
              <a:rPr lang="en-US" sz="2400" dirty="0" err="1" smtClean="0">
                <a:cs typeface="Courier New" pitchFamily="49" charset="0"/>
              </a:rPr>
              <a:t>position_stack</a:t>
            </a:r>
            <a:r>
              <a:rPr lang="en-US" sz="2400" dirty="0" smtClean="0">
                <a:cs typeface="Courier New" pitchFamily="49" charset="0"/>
              </a:rPr>
              <a:t>, </a:t>
            </a: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	let's try </a:t>
            </a:r>
            <a:r>
              <a:rPr lang="en-US" sz="2400" dirty="0" err="1" smtClean="0">
                <a:cs typeface="Courier New" pitchFamily="49" charset="0"/>
              </a:rPr>
              <a:t>position_dodge</a:t>
            </a:r>
            <a:endParaRPr lang="en-US" sz="2400" dirty="0" smtClean="0"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Bar charts – the bad kind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791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data(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airquality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# open the plot builder and add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geom_bar</a:t>
            </a: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By default – ggplot2 expects to compute a summary for use with </a:t>
            </a:r>
            <a:r>
              <a:rPr lang="en-US" sz="2400" dirty="0" err="1" smtClean="0">
                <a:cs typeface="Courier New" pitchFamily="49" charset="0"/>
              </a:rPr>
              <a:t>geom_bar</a:t>
            </a:r>
            <a:r>
              <a:rPr lang="en-US" sz="2400" dirty="0" smtClean="0">
                <a:cs typeface="Courier New" pitchFamily="49" charset="0"/>
              </a:rPr>
              <a:t>. </a:t>
            </a:r>
          </a:p>
          <a:p>
            <a:pPr>
              <a:buNone/>
            </a:pPr>
            <a:endParaRPr lang="en-US" sz="2400" i="1" dirty="0" smtClean="0">
              <a:cs typeface="Courier New" pitchFamily="49" charset="0"/>
            </a:endParaRPr>
          </a:p>
          <a:p>
            <a:pPr>
              <a:buNone/>
            </a:pPr>
            <a:r>
              <a:rPr lang="en-US" sz="2400" i="1" dirty="0" smtClean="0">
                <a:cs typeface="Courier New" pitchFamily="49" charset="0"/>
              </a:rPr>
              <a:t>What is the default statistic used with </a:t>
            </a:r>
            <a:r>
              <a:rPr lang="en-US" sz="2400" i="1" dirty="0" err="1" smtClean="0">
                <a:latin typeface="Courier New" pitchFamily="49" charset="0"/>
                <a:cs typeface="Courier New" pitchFamily="49" charset="0"/>
              </a:rPr>
              <a:t>geom_bar</a:t>
            </a:r>
            <a:r>
              <a:rPr lang="en-US" sz="2400" i="1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i="1" dirty="0" smtClean="0">
                <a:cs typeface="Courier New" pitchFamily="49" charset="0"/>
              </a:rPr>
              <a:t>?</a:t>
            </a:r>
          </a:p>
          <a:p>
            <a:pPr>
              <a:buNone/>
            </a:pPr>
            <a:endParaRPr lang="en-US" sz="2400" dirty="0" smtClean="0"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If you already have tabulated your summary you would need to switch to stat = "identity" to map to a </a:t>
            </a:r>
            <a:r>
              <a:rPr lang="en-US" sz="2400" dirty="0" err="1" smtClean="0">
                <a:cs typeface="Courier New" pitchFamily="49" charset="0"/>
              </a:rPr>
              <a:t>precomputed</a:t>
            </a:r>
            <a:r>
              <a:rPr lang="en-US" sz="2400" dirty="0" smtClean="0">
                <a:cs typeface="Courier New" pitchFamily="49" charset="0"/>
              </a:rPr>
              <a:t> y value. </a:t>
            </a:r>
          </a:p>
          <a:p>
            <a:pPr>
              <a:buNone/>
            </a:pPr>
            <a:endParaRPr lang="en-US" sz="2400" dirty="0" smtClean="0"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cs typeface="Courier New" pitchFamily="49" charset="0"/>
              </a:rPr>
              <a:t>Let's say we wanted to only show the mean…</a:t>
            </a:r>
          </a:p>
          <a:p>
            <a:pPr>
              <a:buNone/>
            </a:pPr>
            <a:endParaRPr lang="en-US" sz="2400" dirty="0" smtClean="0">
              <a:cs typeface="Courier New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dates / 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105399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2600" dirty="0" smtClean="0"/>
              <a:t>Bring in dates to R:</a:t>
            </a:r>
          </a:p>
          <a:p>
            <a:pPr>
              <a:buNone/>
            </a:pP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as.Date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("2011-06-23"))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# also see ?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strptime</a:t>
            </a: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data(economics)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head(economics)</a:t>
            </a:r>
          </a:p>
          <a:p>
            <a:pPr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economics.mt &lt;- melt(economics, </a:t>
            </a:r>
            <a:r>
              <a:rPr lang="en-US" sz="2000" dirty="0" err="1" smtClean="0">
                <a:latin typeface="Courier New" pitchFamily="49" charset="0"/>
                <a:cs typeface="Courier New" pitchFamily="49" charset="0"/>
              </a:rPr>
              <a:t>id.vars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 = "date")</a:t>
            </a:r>
          </a:p>
          <a:p>
            <a:pPr>
              <a:buNone/>
            </a:pP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head(economics.mt)</a:t>
            </a:r>
          </a:p>
          <a:p>
            <a:pPr>
              <a:buNone/>
            </a:pPr>
            <a:endParaRPr lang="en-US" sz="20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smtClean="0">
                <a:cs typeface="Courier New" pitchFamily="49" charset="0"/>
              </a:rPr>
              <a:t>Now we are going to plot:</a:t>
            </a:r>
          </a:p>
          <a:p>
            <a:pPr>
              <a:buNone/>
            </a:pPr>
            <a:r>
              <a:rPr lang="en-US" sz="2800" dirty="0" smtClean="0">
                <a:cs typeface="Courier New" pitchFamily="49" charset="0"/>
              </a:rPr>
              <a:t>Use economics.mt as our data, </a:t>
            </a:r>
          </a:p>
          <a:p>
            <a:pPr>
              <a:buNone/>
            </a:pPr>
            <a:r>
              <a:rPr lang="en-US" sz="2800" dirty="0" smtClean="0">
                <a:cs typeface="Courier New" pitchFamily="49" charset="0"/>
              </a:rPr>
              <a:t>use lines, x = date, y = value,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3200400" y="3497997"/>
            <a:ext cx="838200" cy="533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62400" y="2895600"/>
            <a:ext cx="5217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Handy function from Hadley Wickham's </a:t>
            </a:r>
          </a:p>
          <a:p>
            <a:r>
              <a:rPr lang="en-US" sz="2400" dirty="0" smtClean="0"/>
              <a:t>reshape 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:\research\phthalates\presentations\ClassLectures\Datavis_EPIC\screenshots\auto\SP32-20110622-23552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9864"/>
            <a:ext cx="9144000" cy="509827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76200" y="304800"/>
            <a:ext cx="900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When we plot the new melted data frame with lines we get this – </a:t>
            </a:r>
            <a:r>
              <a:rPr lang="en-US" sz="2400" i="1" dirty="0" smtClean="0"/>
              <a:t>why?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S:\research\phthalates\presentations\ClassLectures\Datavis_EPIC\screenshots\auto\SP32-20110622-2355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9864"/>
            <a:ext cx="9144000" cy="509827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0" y="0"/>
            <a:ext cx="8384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By default, R will group by discrete aesthetics like color</a:t>
            </a:r>
          </a:p>
          <a:p>
            <a:r>
              <a:rPr lang="en-US" sz="2400" dirty="0" smtClean="0"/>
              <a:t>But our data can't really be shown on the same axis – </a:t>
            </a:r>
            <a:r>
              <a:rPr lang="en-US" sz="2400" i="1" dirty="0" smtClean="0"/>
              <a:t>what to do</a:t>
            </a:r>
            <a:r>
              <a:rPr lang="en-US" sz="2400" dirty="0" smtClean="0"/>
              <a:t>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S:\research\phthalates\presentations\ClassLectures\Datavis_EPIC\screenshots\auto\SP32-20110622-2356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9864"/>
            <a:ext cx="9144000" cy="5098273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 rot="16200000" flipV="1">
            <a:off x="7886700" y="5448300"/>
            <a:ext cx="1828800" cy="76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04800" y="76200"/>
            <a:ext cx="5570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we facet on rows (in the column box) </a:t>
            </a:r>
          </a:p>
          <a:p>
            <a:r>
              <a:rPr lang="en-US" sz="2400" dirty="0" smtClean="0"/>
              <a:t>we can open the widget for more options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:\research\phthalates\presentations\ClassLectures\Datavis_EPIC\screenshots\auto\SP32-20110622-2356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9864"/>
            <a:ext cx="9144000" cy="5098273"/>
          </a:xfrm>
          <a:prstGeom prst="rect">
            <a:avLst/>
          </a:prstGeom>
          <a:noFill/>
        </p:spPr>
      </p:pic>
      <p:cxnSp>
        <p:nvCxnSpPr>
          <p:cNvPr id="16" name="Straight Arrow Connector 15"/>
          <p:cNvCxnSpPr/>
          <p:nvPr/>
        </p:nvCxnSpPr>
        <p:spPr>
          <a:xfrm rot="10800000" flipV="1">
            <a:off x="7239000" y="3733800"/>
            <a:ext cx="762000" cy="152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800" y="381000"/>
            <a:ext cx="7964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Then I checked off y-axis free ; corresponds to scale = "</a:t>
            </a:r>
            <a:r>
              <a:rPr lang="en-US" sz="2400" dirty="0" err="1" smtClean="0"/>
              <a:t>free_y</a:t>
            </a:r>
            <a:r>
              <a:rPr lang="en-US" sz="2400" dirty="0" smtClean="0"/>
              <a:t>"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S:\research\phthalates\presentations\ClassLectures\Datavis_EPIC\screenshots\auto\SP32-20110622-2356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9864"/>
            <a:ext cx="9144000" cy="509827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6200" y="152400"/>
            <a:ext cx="71853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Sweet – stacked time series data on US economic health</a:t>
            </a:r>
          </a:p>
          <a:p>
            <a:r>
              <a:rPr lang="en-US" sz="2400" dirty="0" smtClean="0"/>
              <a:t>But the legend is redundant with the facet labels…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:\research\phthalates\presentations\ClassLectures\Datavis_EPIC\screenshots\auto\SP32-20110622-2357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9864"/>
            <a:ext cx="9144000" cy="509827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81000" y="0"/>
            <a:ext cx="8548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Here is my call. I can't do it in </a:t>
            </a:r>
            <a:r>
              <a:rPr lang="en-US" sz="2400" dirty="0" err="1" smtClean="0"/>
              <a:t>Deducer</a:t>
            </a:r>
            <a:r>
              <a:rPr lang="en-US" sz="2400" dirty="0" smtClean="0"/>
              <a:t> but in R code, I can turn off a legend, by setting legend=FALSE in the corresponding scale…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S:\research\phthalates\presentations\ClassLectures\Datavis_EPIC\screenshots\auto\SP32-20110622-23581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79864"/>
            <a:ext cx="9144000" cy="509827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04800" y="304800"/>
            <a:ext cx="8844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By adding,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scale_color_hue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(legend = F)</a:t>
            </a:r>
            <a:r>
              <a:rPr lang="en-US" sz="2400" dirty="0" smtClean="0">
                <a:cs typeface="Courier New" pitchFamily="49" charset="0"/>
              </a:rPr>
              <a:t>, we remove the color legend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your feedback: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1"/>
            <a:ext cx="8686800" cy="5029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Quick review</a:t>
            </a:r>
          </a:p>
          <a:p>
            <a:endParaRPr lang="en-US" dirty="0" smtClean="0"/>
          </a:p>
          <a:p>
            <a:r>
              <a:rPr lang="en-US" dirty="0" smtClean="0"/>
              <a:t>Help with scales – practice using scales</a:t>
            </a:r>
          </a:p>
          <a:p>
            <a:endParaRPr lang="en-US" dirty="0" smtClean="0"/>
          </a:p>
          <a:p>
            <a:r>
              <a:rPr lang="en-US" dirty="0" smtClean="0"/>
              <a:t>More practice exercises! Export for </a:t>
            </a:r>
            <a:r>
              <a:rPr lang="en-US" dirty="0" err="1" smtClean="0"/>
              <a:t>powerpoint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Bar charts</a:t>
            </a:r>
          </a:p>
          <a:p>
            <a:endParaRPr lang="en-US" dirty="0" smtClean="0"/>
          </a:p>
          <a:p>
            <a:r>
              <a:rPr lang="en-US" dirty="0" smtClean="0"/>
              <a:t>Working with dates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Polishing your 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Detailed options for "the look" of a plot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We already covered 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theme_bw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base_size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 = 12)</a:t>
            </a:r>
          </a:p>
          <a:p>
            <a:pPr>
              <a:buNone/>
            </a:pPr>
            <a:endParaRPr lang="en-US" sz="2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smtClean="0">
                <a:cs typeface="Courier New" pitchFamily="49" charset="0"/>
              </a:rPr>
              <a:t>The best source online for custom options:</a:t>
            </a:r>
          </a:p>
          <a:p>
            <a:pPr indent="-4763">
              <a:buNone/>
            </a:pPr>
            <a:r>
              <a:rPr lang="en-US" sz="2800" dirty="0" smtClean="0">
                <a:hlinkClick r:id="rId2"/>
              </a:rPr>
              <a:t>http://github.com/hadley/ggplot2/wiki/+opts()-List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This was in your handout and emailed on Tuesday</a:t>
            </a:r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:\research\phthalates\presentations\ClassLectures\Datavis_EPIC\screenshots\d4_presidenti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39747"/>
            <a:ext cx="9144000" cy="337850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25128" y="304800"/>
            <a:ext cx="83778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the ggplot2 book, Hadley extracts just the unemployment data.</a:t>
            </a:r>
          </a:p>
          <a:p>
            <a:r>
              <a:rPr lang="en-US" sz="2400" dirty="0" smtClean="0"/>
              <a:t>He adds presidential party using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geom_rect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  <a:r>
              <a:rPr lang="en-US" sz="2400" dirty="0" smtClean="0"/>
              <a:t>and labels the </a:t>
            </a:r>
          </a:p>
          <a:p>
            <a:r>
              <a:rPr lang="en-US" sz="2400" dirty="0" smtClean="0"/>
              <a:t>start  of each term using </a:t>
            </a:r>
            <a:r>
              <a:rPr lang="en-US" sz="2400" dirty="0" err="1" smtClean="0">
                <a:latin typeface="Courier New" pitchFamily="49" charset="0"/>
                <a:cs typeface="Courier New" pitchFamily="49" charset="0"/>
              </a:rPr>
              <a:t>geom_text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()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5562600"/>
          </a:xfrm>
          <a:ln/>
        </p:spPr>
        <p:txBody>
          <a:bodyPr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ts val="800"/>
              </a:spcBef>
              <a:buNone/>
              <a:tabLst>
                <a:tab pos="382588" algn="l"/>
                <a:tab pos="839788" algn="l"/>
                <a:tab pos="1296988" algn="l"/>
                <a:tab pos="1754188" algn="l"/>
                <a:tab pos="2211388" algn="l"/>
                <a:tab pos="2668588" algn="l"/>
                <a:tab pos="3125788" algn="l"/>
                <a:tab pos="3582988" algn="l"/>
                <a:tab pos="4040188" algn="l"/>
                <a:tab pos="4497388" algn="l"/>
                <a:tab pos="4954588" algn="l"/>
                <a:tab pos="5411788" algn="l"/>
                <a:tab pos="5868988" algn="l"/>
                <a:tab pos="6326188" algn="l"/>
                <a:tab pos="6783388" algn="l"/>
                <a:tab pos="7240588" algn="l"/>
                <a:tab pos="7697788" algn="l"/>
                <a:tab pos="8154988" algn="l"/>
                <a:tab pos="8612188" algn="l"/>
                <a:tab pos="9069388" algn="l"/>
              </a:tabLst>
            </a:pPr>
            <a:r>
              <a:rPr lang="en-US" b="1" dirty="0" smtClean="0"/>
              <a:t>Objectives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  <a:tabLst>
                <a:tab pos="382588" algn="l"/>
                <a:tab pos="839788" algn="l"/>
                <a:tab pos="1296988" algn="l"/>
                <a:tab pos="1754188" algn="l"/>
                <a:tab pos="2211388" algn="l"/>
                <a:tab pos="2668588" algn="l"/>
                <a:tab pos="3125788" algn="l"/>
                <a:tab pos="3582988" algn="l"/>
                <a:tab pos="4040188" algn="l"/>
                <a:tab pos="4497388" algn="l"/>
                <a:tab pos="4954588" algn="l"/>
                <a:tab pos="5411788" algn="l"/>
                <a:tab pos="5868988" algn="l"/>
                <a:tab pos="6326188" algn="l"/>
                <a:tab pos="6783388" algn="l"/>
                <a:tab pos="7240588" algn="l"/>
                <a:tab pos="7697788" algn="l"/>
                <a:tab pos="8154988" algn="l"/>
                <a:tab pos="8612188" algn="l"/>
                <a:tab pos="9069388" algn="l"/>
              </a:tabLst>
            </a:pPr>
            <a:r>
              <a:rPr lang="en-US" sz="2600" dirty="0" smtClean="0">
                <a:solidFill>
                  <a:srgbClr val="003C84"/>
                </a:solidFill>
              </a:rPr>
              <a:t>Why should you use a particular type of graph?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  <a:tabLst>
                <a:tab pos="382588" algn="l"/>
                <a:tab pos="839788" algn="l"/>
                <a:tab pos="1296988" algn="l"/>
                <a:tab pos="1754188" algn="l"/>
                <a:tab pos="2211388" algn="l"/>
                <a:tab pos="2668588" algn="l"/>
                <a:tab pos="3125788" algn="l"/>
                <a:tab pos="3582988" algn="l"/>
                <a:tab pos="4040188" algn="l"/>
                <a:tab pos="4497388" algn="l"/>
                <a:tab pos="4954588" algn="l"/>
                <a:tab pos="5411788" algn="l"/>
                <a:tab pos="5868988" algn="l"/>
                <a:tab pos="6326188" algn="l"/>
                <a:tab pos="6783388" algn="l"/>
                <a:tab pos="7240588" algn="l"/>
                <a:tab pos="7697788" algn="l"/>
                <a:tab pos="8154988" algn="l"/>
                <a:tab pos="8612188" algn="l"/>
                <a:tab pos="9069388" algn="l"/>
              </a:tabLst>
            </a:pPr>
            <a:r>
              <a:rPr lang="en-US" sz="2600" dirty="0" smtClean="0">
                <a:solidFill>
                  <a:srgbClr val="003C84"/>
                </a:solidFill>
              </a:rPr>
              <a:t>Graphs versus tables</a:t>
            </a:r>
          </a:p>
          <a:p>
            <a:pPr marL="514350" indent="-514350">
              <a:spcBef>
                <a:spcPts val="1200"/>
              </a:spcBef>
              <a:buFont typeface="+mj-lt"/>
              <a:buAutoNum type="arabicPeriod"/>
              <a:tabLst>
                <a:tab pos="382588" algn="l"/>
                <a:tab pos="839788" algn="l"/>
                <a:tab pos="1296988" algn="l"/>
                <a:tab pos="1754188" algn="l"/>
                <a:tab pos="2211388" algn="l"/>
                <a:tab pos="2668588" algn="l"/>
                <a:tab pos="3125788" algn="l"/>
                <a:tab pos="3582988" algn="l"/>
                <a:tab pos="4040188" algn="l"/>
                <a:tab pos="4497388" algn="l"/>
                <a:tab pos="4954588" algn="l"/>
                <a:tab pos="5411788" algn="l"/>
                <a:tab pos="5868988" algn="l"/>
                <a:tab pos="6326188" algn="l"/>
                <a:tab pos="6783388" algn="l"/>
                <a:tab pos="7240588" algn="l"/>
                <a:tab pos="7697788" algn="l"/>
                <a:tab pos="8154988" algn="l"/>
                <a:tab pos="8612188" algn="l"/>
                <a:tab pos="9069388" algn="l"/>
              </a:tabLst>
            </a:pPr>
            <a:r>
              <a:rPr lang="en-US" sz="2600" dirty="0" smtClean="0">
                <a:solidFill>
                  <a:srgbClr val="003C84"/>
                </a:solidFill>
              </a:rPr>
              <a:t>How can theories of visual perception help you improve your graphs?</a:t>
            </a:r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427056" y="-12003"/>
            <a:ext cx="8458200" cy="1600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eaLnBrk="1">
              <a:lnSpc>
                <a:spcPct val="98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dirty="0" smtClean="0"/>
              <a:t>Part I: Principles of data visualization</a:t>
            </a:r>
            <a:endParaRPr lang="en-US" sz="3600" b="1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3962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Communication</a:t>
            </a:r>
          </a:p>
          <a:p>
            <a:pPr>
              <a:buNone/>
            </a:pPr>
            <a:r>
              <a:rPr lang="en-US" dirty="0" smtClean="0"/>
              <a:t>Tell the story of your data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Discovery</a:t>
            </a:r>
          </a:p>
          <a:p>
            <a:pPr>
              <a:buNone/>
            </a:pPr>
            <a:r>
              <a:rPr lang="en-US" dirty="0" smtClean="0"/>
              <a:t>Your data might not show what you expected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make a graph?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685800" y="685801"/>
            <a:ext cx="7543800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>
                <a:solidFill>
                  <a:srgbClr val="000000"/>
                </a:solidFill>
                <a:ea typeface="DejaVu Sans" charset="0"/>
                <a:cs typeface="DejaVu Sans" charset="0"/>
              </a:rPr>
              <a:t>If you paid for the top floor....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7296" y="1600200"/>
            <a:ext cx="5169408" cy="387705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6669088" y="6653214"/>
            <a:ext cx="3200400" cy="180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800">
                <a:solidFill>
                  <a:srgbClr val="000000"/>
                </a:solidFill>
                <a:ea typeface="DejaVu Sans" charset="0"/>
                <a:cs typeface="DejaVu Sans" charset="0"/>
              </a:rPr>
              <a:t>www.flickr.com/photos/sincretic/803004418/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39800"/>
            <a:ext cx="12192000" cy="914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715125" y="6477000"/>
            <a:ext cx="2743200" cy="152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800" dirty="0">
                <a:solidFill>
                  <a:srgbClr val="B2B2B2"/>
                </a:solidFill>
                <a:ea typeface="DejaVu Sans" charset="0"/>
                <a:cs typeface="DejaVu Sans" charset="0"/>
              </a:rPr>
              <a:t>www.flickr.com/photos/zachvs/981254718/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2286000" y="685801"/>
            <a:ext cx="4343400" cy="4953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>
                <a:solidFill>
                  <a:srgbClr val="000000"/>
                </a:solidFill>
                <a:ea typeface="DejaVu Sans" charset="0"/>
                <a:cs typeface="DejaVu Sans" charset="0"/>
              </a:rPr>
              <a:t>Enjoy the view....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John </a:t>
            </a:r>
            <a:r>
              <a:rPr lang="en-US" dirty="0" err="1" smtClean="0"/>
              <a:t>Tukey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greatest value of a picture is when it forces us to notice what we never expected to see.</a:t>
            </a:r>
          </a:p>
          <a:p>
            <a:pPr>
              <a:buNone/>
            </a:pPr>
            <a:r>
              <a:rPr lang="en-US" dirty="0" smtClean="0"/>
              <a:t>	— John W. </a:t>
            </a:r>
            <a:r>
              <a:rPr lang="en-US" dirty="0" err="1" smtClean="0"/>
              <a:t>Tukey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91168" y="6477001"/>
            <a:ext cx="2166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Exploratory Data Analysis</a:t>
            </a:r>
            <a:r>
              <a:rPr lang="en-US" sz="1200" dirty="0" smtClean="0"/>
              <a:t>. 1977</a:t>
            </a:r>
            <a:endParaRPr lang="en-US" sz="1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3C84"/>
                </a:solidFill>
              </a:rPr>
              <a:t>Why should you use a particular type of graph?</a:t>
            </a:r>
            <a:endParaRPr lang="en-US" dirty="0">
              <a:solidFill>
                <a:srgbClr val="003C84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is your question?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82296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Hint: usually this will be a comparison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-123872" y="10"/>
            <a:ext cx="9391745" cy="6881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 plot in </a:t>
            </a:r>
            <a:r>
              <a:rPr lang="en-US" dirty="0" smtClean="0">
                <a:solidFill>
                  <a:srgbClr val="003C84"/>
                </a:solidFill>
              </a:rPr>
              <a:t>ggplot2</a:t>
            </a:r>
            <a:endParaRPr lang="en-US" dirty="0">
              <a:solidFill>
                <a:srgbClr val="003C84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 fontScale="92500" lnSpcReduction="20000"/>
          </a:bodyPr>
          <a:lstStyle/>
          <a:p>
            <a:pPr marL="168275" indent="-168275">
              <a:buNone/>
            </a:pPr>
            <a:r>
              <a:rPr lang="en-US" b="1" i="1" dirty="0" smtClean="0">
                <a:solidFill>
                  <a:srgbClr val="003C84"/>
                </a:solidFill>
              </a:rPr>
              <a:t>data</a:t>
            </a:r>
            <a:r>
              <a:rPr lang="en-US" dirty="0" smtClean="0"/>
              <a:t> to visualize (a data frame)</a:t>
            </a:r>
          </a:p>
          <a:p>
            <a:pPr marL="168275" indent="-168275">
              <a:buNone/>
            </a:pPr>
            <a:r>
              <a:rPr lang="en-US" dirty="0" smtClean="0"/>
              <a:t>		map variables to </a:t>
            </a:r>
            <a:r>
              <a:rPr lang="en-US" b="1" i="1" dirty="0" smtClean="0">
                <a:solidFill>
                  <a:srgbClr val="003C84"/>
                </a:solidFill>
              </a:rPr>
              <a:t>aes</a:t>
            </a:r>
            <a:r>
              <a:rPr lang="en-US" dirty="0" smtClean="0"/>
              <a:t>thetic attributes</a:t>
            </a:r>
          </a:p>
          <a:p>
            <a:pPr marL="463550" indent="-463550">
              <a:buNone/>
            </a:pPr>
            <a:r>
              <a:rPr lang="en-US" dirty="0" smtClean="0"/>
              <a:t>	</a:t>
            </a:r>
            <a:r>
              <a:rPr lang="en-US" b="1" i="1" dirty="0" smtClean="0">
                <a:solidFill>
                  <a:srgbClr val="003C84"/>
                </a:solidFill>
              </a:rPr>
              <a:t>geom</a:t>
            </a:r>
            <a:r>
              <a:rPr lang="en-US" dirty="0" smtClean="0"/>
              <a:t>etric objects – what you see (points, bars, etc)</a:t>
            </a:r>
          </a:p>
          <a:p>
            <a:pPr marL="463550" indent="-463550">
              <a:buNone/>
            </a:pPr>
            <a:r>
              <a:rPr lang="en-US" b="1" i="1" dirty="0" smtClean="0">
                <a:solidFill>
                  <a:srgbClr val="003C84"/>
                </a:solidFill>
              </a:rPr>
              <a:t>	stat</a:t>
            </a:r>
            <a:r>
              <a:rPr lang="en-US" dirty="0" smtClean="0"/>
              <a:t>istical transformations – summarize data</a:t>
            </a:r>
          </a:p>
          <a:p>
            <a:pPr marL="168275" indent="-168275">
              <a:buNone/>
            </a:pPr>
            <a:endParaRPr lang="en-US" dirty="0" smtClean="0"/>
          </a:p>
          <a:p>
            <a:pPr marL="168275" indent="-168275">
              <a:buNone/>
            </a:pPr>
            <a:r>
              <a:rPr lang="en-US" dirty="0" smtClean="0"/>
              <a:t>	</a:t>
            </a:r>
            <a:r>
              <a:rPr lang="en-US" b="1" i="1" dirty="0" smtClean="0">
                <a:solidFill>
                  <a:srgbClr val="003C84"/>
                </a:solidFill>
              </a:rPr>
              <a:t>scales</a:t>
            </a:r>
            <a:r>
              <a:rPr lang="en-US" dirty="0" smtClean="0"/>
              <a:t> map values from data to aesthetic space</a:t>
            </a:r>
          </a:p>
          <a:p>
            <a:pPr marL="168275" indent="-168275">
              <a:buNone/>
            </a:pPr>
            <a:r>
              <a:rPr lang="en-US" b="1" i="1" dirty="0" smtClean="0">
                <a:solidFill>
                  <a:srgbClr val="003C84"/>
                </a:solidFill>
              </a:rPr>
              <a:t>	facet</a:t>
            </a:r>
            <a:r>
              <a:rPr lang="en-US" dirty="0" smtClean="0"/>
              <a:t>ing subsets the data to show multiple plots 	</a:t>
            </a:r>
          </a:p>
          <a:p>
            <a:pPr marL="168275" indent="-168275">
              <a:buNone/>
            </a:pPr>
            <a:r>
              <a:rPr lang="en-US" dirty="0" smtClean="0"/>
              <a:t>	</a:t>
            </a:r>
            <a:r>
              <a:rPr lang="en-US" b="1" i="1" dirty="0" smtClean="0">
                <a:solidFill>
                  <a:srgbClr val="003C84"/>
                </a:solidFill>
              </a:rPr>
              <a:t>coord</a:t>
            </a:r>
            <a:r>
              <a:rPr lang="en-US" dirty="0" smtClean="0"/>
              <a:t>inate systems put data on plane of graphic</a:t>
            </a:r>
          </a:p>
          <a:p>
            <a:pPr marL="168275" indent="-168275">
              <a:buNone/>
            </a:pPr>
            <a:r>
              <a:rPr lang="en-US" dirty="0" smtClean="0"/>
              <a:t>	</a:t>
            </a:r>
          </a:p>
          <a:p>
            <a:pPr marL="168275" indent="-168275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34200" y="65532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Wickham 2009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a type of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dirty="0" smtClean="0"/>
              <a:t>Replication of standard forms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25676" y="5562600"/>
            <a:ext cx="1447800" cy="211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5400000" flipH="1" flipV="1">
            <a:off x="3433476" y="4292865"/>
            <a:ext cx="1727200" cy="15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01876" y="5664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70524" y="4140200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Outcome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versus 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413000"/>
            <a:ext cx="8839200" cy="1828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"[getting information from a table] is like extracting sunbeams from cucumbers.”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089868" y="6390957"/>
            <a:ext cx="614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Farquhar and Farquhar. </a:t>
            </a:r>
            <a:r>
              <a:rPr lang="en-US" i="1" dirty="0" smtClean="0"/>
              <a:t>Economic and industrial delusions.</a:t>
            </a:r>
            <a:r>
              <a:rPr lang="en-US" dirty="0" smtClean="0"/>
              <a:t> 1891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Semi-graphic display</a:t>
            </a:r>
            <a:endParaRPr lang="en-US" sz="3200" dirty="0"/>
          </a:p>
        </p:txBody>
      </p:sp>
      <p:pic>
        <p:nvPicPr>
          <p:cNvPr id="6" name="Content Placeholder 5" descr="Tufte_redoes_brenner_cancer_table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bright="-10000" contrast="20000"/>
          </a:blip>
          <a:srcRect r="36343"/>
          <a:stretch>
            <a:fillRect/>
          </a:stretch>
        </p:blipFill>
        <p:spPr>
          <a:xfrm>
            <a:off x="5334000" y="609600"/>
            <a:ext cx="2895600" cy="5655580"/>
          </a:xfr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381000" y="685800"/>
            <a:ext cx="3893820" cy="503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9200" y="6477001"/>
            <a:ext cx="212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Brenner et al. </a:t>
            </a:r>
            <a:r>
              <a:rPr lang="en-US" sz="1200" i="1" dirty="0" smtClean="0"/>
              <a:t>The Lancet, </a:t>
            </a:r>
            <a:r>
              <a:rPr lang="en-US" sz="1200" dirty="0" smtClean="0"/>
              <a:t>2002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590089" y="6488669"/>
            <a:ext cx="1267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edwardtufte.com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1000" y="2130426"/>
            <a:ext cx="83820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3C84"/>
                </a:solidFill>
              </a:rPr>
              <a:t>How can theories of visual perception help you improve your graphs?</a:t>
            </a:r>
            <a:endParaRPr lang="en-US" dirty="0">
              <a:solidFill>
                <a:srgbClr val="003C84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you compare two measures?</a:t>
            </a:r>
            <a:endParaRPr lang="en-US" dirty="0"/>
          </a:p>
        </p:txBody>
      </p:sp>
      <p:pic>
        <p:nvPicPr>
          <p:cNvPr id="3076" name="Picture 4" descr="S:\research\phthalates\presentations\ClassLectures\Data visualization\materials\pm25comparison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600200"/>
            <a:ext cx="3352800" cy="2514601"/>
          </a:xfrm>
          <a:prstGeom prst="rect">
            <a:avLst/>
          </a:prstGeom>
          <a:noFill/>
        </p:spPr>
      </p:pic>
      <p:pic>
        <p:nvPicPr>
          <p:cNvPr id="3077" name="Picture 5" descr="S:\research\phthalates\presentations\ClassLectures\Data visualization\materials\pm25compariso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551296"/>
            <a:ext cx="2971800" cy="2971800"/>
          </a:xfrm>
          <a:prstGeom prst="rect">
            <a:avLst/>
          </a:prstGeom>
          <a:noFill/>
        </p:spPr>
      </p:pic>
      <p:pic>
        <p:nvPicPr>
          <p:cNvPr id="1026" name="Picture 2" descr="S:\research\phthalates\presentations\ClassLectures\Data visualization\materials\pm25comparison_exc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02836"/>
            <a:ext cx="4583813" cy="2755164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85800" y="1193800"/>
            <a:ext cx="39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samples of PM</a:t>
            </a:r>
            <a:r>
              <a:rPr lang="en-US" baseline="-25000" dirty="0" smtClean="0"/>
              <a:t>2.5 </a:t>
            </a:r>
            <a:r>
              <a:rPr lang="en-US" dirty="0" smtClean="0"/>
              <a:t>from two locations</a:t>
            </a:r>
            <a:endParaRPr lang="en-US" baseline="-25000" dirty="0"/>
          </a:p>
        </p:txBody>
      </p:sp>
      <p:sp>
        <p:nvSpPr>
          <p:cNvPr id="8" name="TextBox 7"/>
          <p:cNvSpPr txBox="1"/>
          <p:nvPr/>
        </p:nvSpPr>
        <p:spPr>
          <a:xfrm>
            <a:off x="4876800" y="4572000"/>
            <a:ext cx="43166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square plot creates an expectation of </a:t>
            </a:r>
          </a:p>
          <a:p>
            <a:r>
              <a:rPr lang="en-US" sz="2000" dirty="0" smtClean="0"/>
              <a:t>comparison of equivalent measures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Let's make a square plot!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data(mpg)</a:t>
            </a:r>
          </a:p>
          <a:p>
            <a:pPr>
              <a:buNone/>
            </a:pPr>
            <a:r>
              <a:rPr lang="en-US" sz="2800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(mpg)</a:t>
            </a:r>
          </a:p>
          <a:p>
            <a:pPr>
              <a:buNone/>
            </a:pPr>
            <a:endParaRPr lang="en-US" sz="2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003C84"/>
                </a:solidFill>
                <a:cs typeface="Courier New" pitchFamily="49" charset="0"/>
              </a:rPr>
              <a:t>How can we show whether city and highway mileage are comparable for these cars?</a:t>
            </a:r>
          </a:p>
          <a:p>
            <a:pPr>
              <a:buNone/>
            </a:pPr>
            <a:endParaRPr lang="en-US" sz="2800" dirty="0" smtClean="0"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:\research\phthalates\presentations\ClassLectures\Datavis_EPIC\screenshots\d4_square_plot_to_emul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2440" y="457200"/>
            <a:ext cx="6339120" cy="6400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404915" y="0"/>
            <a:ext cx="633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3C84"/>
                </a:solidFill>
              </a:rPr>
              <a:t>Challenge: can you recreate this plot in </a:t>
            </a:r>
            <a:r>
              <a:rPr lang="en-US" sz="2400" dirty="0" err="1" smtClean="0">
                <a:solidFill>
                  <a:srgbClr val="003C84"/>
                </a:solidFill>
              </a:rPr>
              <a:t>Deducer</a:t>
            </a:r>
            <a:r>
              <a:rPr lang="en-US" sz="2400" dirty="0" smtClean="0">
                <a:solidFill>
                  <a:srgbClr val="003C84"/>
                </a:solidFill>
              </a:rPr>
              <a:t>?</a:t>
            </a:r>
            <a:endParaRPr lang="en-US" sz="2400" dirty="0">
              <a:solidFill>
                <a:srgbClr val="003C8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big hints…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57400"/>
            <a:ext cx="7848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 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geom_point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(x =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cty,y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= hwy), data=mpg, 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	alpha = 0.3,	position =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position_jitter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()) 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geom_abline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(data=mpg, slope = 1.0,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linetype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= 3) 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geom_smooth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(x =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cty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, y = hwy), data=mpg,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	method = 'lm', se = FALSE) 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coord_equal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() 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scale_x_continuous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(name = 'City miles per gallon', 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	limits = c(0,45)) 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scale_y_continuous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(name = 'Highway miles per gallon',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	limits = c(0,45)) 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theme_bw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base_size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= 24.0)</a:t>
            </a:r>
          </a:p>
        </p:txBody>
      </p:sp>
      <p:pic>
        <p:nvPicPr>
          <p:cNvPr id="4" name="Picture 3" descr="d4_square_plot_to_emulate.png"/>
          <p:cNvPicPr>
            <a:picLocks noChangeAspect="1"/>
          </p:cNvPicPr>
          <p:nvPr/>
        </p:nvPicPr>
        <p:blipFill>
          <a:blip r:embed="rId2" cstate="print"/>
          <a:srcRect l="82319" t="19551" b="16209"/>
          <a:stretch>
            <a:fillRect/>
          </a:stretch>
        </p:blipFill>
        <p:spPr>
          <a:xfrm>
            <a:off x="7764192" y="1600200"/>
            <a:ext cx="1433208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9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Cleveland’s hierarchy of perceptual scales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Position along a common scale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Position along nonaligned scales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Length; Direction; Angle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Volume; Curvature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Shading; Color saturation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3632195"/>
            <a:ext cx="1633728" cy="1812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3670299"/>
            <a:ext cx="1627346" cy="186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629400" y="32882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A larger than B?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63939" y="5593715"/>
            <a:ext cx="8226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Angle</a:t>
            </a:r>
          </a:p>
          <a:p>
            <a:r>
              <a:rPr lang="en-US" sz="1200" i="1" dirty="0" smtClean="0"/>
              <a:t>Area</a:t>
            </a:r>
          </a:p>
          <a:p>
            <a:r>
              <a:rPr lang="en-US" sz="1200" i="1" dirty="0" smtClean="0"/>
              <a:t>Arc length</a:t>
            </a:r>
            <a:endParaRPr lang="en-US" sz="12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-13403" y="6514069"/>
            <a:ext cx="221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Cleveland and McGill. </a:t>
            </a:r>
            <a:r>
              <a:rPr lang="en-US" sz="1200" i="1" dirty="0" smtClean="0"/>
              <a:t>JASA</a:t>
            </a:r>
            <a:r>
              <a:rPr lang="en-US" sz="1200" dirty="0" smtClean="0"/>
              <a:t> 1984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924801" y="5593715"/>
            <a:ext cx="9366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</a:t>
            </a:r>
          </a:p>
          <a:p>
            <a:r>
              <a:rPr lang="en-US" sz="1200" i="1" dirty="0" smtClean="0"/>
              <a:t>Length</a:t>
            </a:r>
          </a:p>
          <a:p>
            <a:r>
              <a:rPr lang="en-US" sz="1200" i="1" dirty="0" smtClean="0"/>
              <a:t>Area</a:t>
            </a:r>
            <a:endParaRPr lang="en-US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1" y="6858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Switching to using position as our scale</a:t>
            </a:r>
            <a:br>
              <a:rPr lang="en-US" dirty="0" smtClean="0"/>
            </a:br>
            <a:r>
              <a:rPr lang="en-US" sz="3100" dirty="0" err="1" smtClean="0"/>
              <a:t>Tukey's</a:t>
            </a:r>
            <a:r>
              <a:rPr lang="en-US" sz="3100" dirty="0" smtClean="0"/>
              <a:t> hanging </a:t>
            </a:r>
            <a:r>
              <a:rPr lang="en-US" sz="3100" dirty="0" err="1" smtClean="0"/>
              <a:t>rootogram</a:t>
            </a:r>
            <a:endParaRPr lang="en-US" sz="3100" dirty="0"/>
          </a:p>
        </p:txBody>
      </p:sp>
      <p:sp>
        <p:nvSpPr>
          <p:cNvPr id="4" name="TextBox 3"/>
          <p:cNvSpPr txBox="1"/>
          <p:nvPr/>
        </p:nvSpPr>
        <p:spPr>
          <a:xfrm>
            <a:off x="3788238" y="6488669"/>
            <a:ext cx="5298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Tukey</a:t>
            </a:r>
            <a:r>
              <a:rPr lang="en-US" sz="1200" dirty="0" smtClean="0"/>
              <a:t>, J. Statistical Papers in Honor of George W. </a:t>
            </a:r>
            <a:r>
              <a:rPr lang="en-US" sz="1200" dirty="0" err="1" smtClean="0"/>
              <a:t>Snedecor</a:t>
            </a:r>
            <a:r>
              <a:rPr lang="en-US" sz="1200" dirty="0" smtClean="0"/>
              <a:t>. T.A. Bancroft, ed. 1972</a:t>
            </a:r>
            <a:endParaRPr lang="en-US" sz="12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1387" y="1600200"/>
            <a:ext cx="4142613" cy="44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600200"/>
            <a:ext cx="4477893" cy="4504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9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     </a:t>
            </a:r>
            <a:r>
              <a:rPr lang="en-US" dirty="0" err="1" smtClean="0"/>
              <a:t>Deducer</a:t>
            </a:r>
            <a:r>
              <a:rPr lang="en-US" dirty="0" smtClean="0"/>
              <a:t>: mapping versus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S:\research\phthalates\presentations\ClassLectures\Datavis_EPIC\screenshots\auto\SP32-20110621-232908.png"/>
          <p:cNvPicPr>
            <a:picLocks noChangeAspect="1" noChangeArrowheads="1"/>
          </p:cNvPicPr>
          <p:nvPr/>
        </p:nvPicPr>
        <p:blipFill>
          <a:blip r:embed="rId2" cstate="print"/>
          <a:srcRect l="30906"/>
          <a:stretch>
            <a:fillRect/>
          </a:stretch>
        </p:blipFill>
        <p:spPr bwMode="auto">
          <a:xfrm>
            <a:off x="-6" y="1600200"/>
            <a:ext cx="6521183" cy="5280660"/>
          </a:xfrm>
          <a:prstGeom prst="rect">
            <a:avLst/>
          </a:prstGeom>
          <a:noFill/>
        </p:spPr>
      </p:pic>
      <p:sp>
        <p:nvSpPr>
          <p:cNvPr id="8" name="Oval 7"/>
          <p:cNvSpPr/>
          <p:nvPr/>
        </p:nvSpPr>
        <p:spPr>
          <a:xfrm>
            <a:off x="4343400" y="2438400"/>
            <a:ext cx="457200" cy="1295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4724400" y="2819400"/>
            <a:ext cx="2286000" cy="152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0800000" flipV="1">
            <a:off x="4648200" y="2819400"/>
            <a:ext cx="236220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10400" y="2514600"/>
            <a:ext cx="2047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These two are</a:t>
            </a:r>
          </a:p>
          <a:p>
            <a:r>
              <a:rPr lang="en-US" sz="2400" dirty="0" smtClean="0"/>
              <a:t>being mapped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8400" y="4045803"/>
            <a:ext cx="3021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Remainder are set </a:t>
            </a:r>
          </a:p>
          <a:p>
            <a:r>
              <a:rPr lang="en-US" sz="2400" dirty="0" smtClean="0"/>
              <a:t>(using default settings)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5661358" y="1699752"/>
            <a:ext cx="990600" cy="158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72200" y="1219200"/>
            <a:ext cx="2958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Column of buttons</a:t>
            </a:r>
          </a:p>
          <a:p>
            <a:r>
              <a:rPr lang="en-US" sz="2400" dirty="0" smtClean="0"/>
              <a:t>switch between states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ll_multiples_The_Trilogy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9714" y="304800"/>
            <a:ext cx="3664286" cy="635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838200"/>
            <a:ext cx="55626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It’s all about your reference:</a:t>
            </a:r>
          </a:p>
          <a:p>
            <a:endParaRPr lang="en-US" sz="2800" dirty="0" smtClean="0"/>
          </a:p>
          <a:p>
            <a:r>
              <a:rPr lang="en-US" sz="2800" dirty="0" smtClean="0"/>
              <a:t>The black outlines provide a reference to measure length/position of the blue bars or the white negative space</a:t>
            </a:r>
          </a:p>
          <a:p>
            <a:endParaRPr lang="en-US" sz="2800" dirty="0" smtClean="0"/>
          </a:p>
          <a:p>
            <a:r>
              <a:rPr lang="en-US" sz="2800" dirty="0" smtClean="0"/>
              <a:t>Application of </a:t>
            </a:r>
            <a:r>
              <a:rPr lang="en-US" sz="2800" b="1" dirty="0" smtClean="0"/>
              <a:t>Weber's law</a:t>
            </a:r>
            <a:r>
              <a:rPr lang="en-US" sz="2800" dirty="0" smtClean="0"/>
              <a:t> (1860): </a:t>
            </a:r>
          </a:p>
          <a:p>
            <a:r>
              <a:rPr lang="en-US" sz="2800" dirty="0" smtClean="0"/>
              <a:t>probability of human detecting difference between two lines related to ratio of the two line lengths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494181" y="1064336"/>
            <a:ext cx="8500110" cy="5756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25400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is the story of this table?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91200" y="1627291"/>
            <a:ext cx="2743200" cy="36305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81200" y="1627496"/>
            <a:ext cx="2209800" cy="36305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48400" y="6514069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Hubinger</a:t>
            </a:r>
            <a:r>
              <a:rPr lang="en-US" sz="1200" dirty="0" smtClean="0"/>
              <a:t> and </a:t>
            </a:r>
            <a:r>
              <a:rPr lang="en-US" sz="1200" dirty="0" err="1" smtClean="0"/>
              <a:t>Havery</a:t>
            </a:r>
            <a:r>
              <a:rPr lang="en-US" sz="1200" dirty="0" smtClean="0"/>
              <a:t>. </a:t>
            </a:r>
            <a:r>
              <a:rPr lang="en-US" sz="1200" i="1" dirty="0" smtClean="0"/>
              <a:t>J Cosmetic Sci</a:t>
            </a:r>
            <a:r>
              <a:rPr lang="en-US" sz="1200" dirty="0" smtClean="0"/>
              <a:t>. 2006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Cleveland’s </a:t>
            </a:r>
            <a:r>
              <a:rPr lang="en-US" dirty="0" err="1" smtClean="0"/>
              <a:t>Dotplot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0040" y="1143000"/>
            <a:ext cx="6003960" cy="2514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-60000">
            <a:off x="1682345" y="1154496"/>
            <a:ext cx="1343406" cy="298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 rot="-60000">
            <a:off x="73215" y="1174138"/>
            <a:ext cx="1585532" cy="2905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32672" y="6477001"/>
            <a:ext cx="1498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Just et al. </a:t>
            </a:r>
            <a:r>
              <a:rPr lang="en-US" sz="1200" i="1" dirty="0" smtClean="0"/>
              <a:t>JESEE</a:t>
            </a:r>
            <a:r>
              <a:rPr lang="en-US" sz="1200" dirty="0" smtClean="0"/>
              <a:t> 2010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514069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Hubinger</a:t>
            </a:r>
            <a:r>
              <a:rPr lang="en-US" sz="1200" dirty="0" smtClean="0"/>
              <a:t> and </a:t>
            </a:r>
            <a:r>
              <a:rPr lang="en-US" sz="1200" dirty="0" err="1" smtClean="0"/>
              <a:t>Havery</a:t>
            </a:r>
            <a:r>
              <a:rPr lang="en-US" sz="1200" dirty="0" smtClean="0"/>
              <a:t>. </a:t>
            </a:r>
            <a:r>
              <a:rPr lang="en-US" sz="1200" i="1" dirty="0" smtClean="0"/>
              <a:t>J Cosmetic Sci</a:t>
            </a:r>
            <a:r>
              <a:rPr lang="en-US" sz="1200" dirty="0" smtClean="0"/>
              <a:t>. 2006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724400" y="4114800"/>
            <a:ext cx="406233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horizontal labels</a:t>
            </a:r>
          </a:p>
          <a:p>
            <a:r>
              <a:rPr lang="en-US" sz="2800" dirty="0" smtClean="0"/>
              <a:t>reordered categories</a:t>
            </a:r>
          </a:p>
          <a:p>
            <a:r>
              <a:rPr lang="en-US" sz="2800" dirty="0" smtClean="0"/>
              <a:t>use position to show &lt;LOD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Perception of angles:</a:t>
            </a:r>
            <a:br>
              <a:rPr lang="en-US" sz="3600" dirty="0" smtClean="0"/>
            </a:br>
            <a:r>
              <a:rPr lang="en-US" sz="3200" dirty="0" smtClean="0"/>
              <a:t>best at variation from 45˚</a:t>
            </a:r>
            <a:endParaRPr lang="en-US" sz="32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7441" y="1371600"/>
            <a:ext cx="4369118" cy="5196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629400" y="6477001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Cleveland. J Comp Graph Stats. 1993.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91440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Small multiples (show many subsets)</a:t>
            </a:r>
            <a:endParaRPr lang="en-US" sz="3200" dirty="0"/>
          </a:p>
        </p:txBody>
      </p:sp>
      <p:pic>
        <p:nvPicPr>
          <p:cNvPr id="4" name="Content Placeholder 3" descr="phthal_urine_histograms_unadjust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0031" y="1295400"/>
            <a:ext cx="8503938" cy="552755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Why compare results across data subsets?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 descr="S:\research\phthalates\presentations\ClassLectures\Data visualization\materials\barle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371591"/>
            <a:ext cx="9144019" cy="457200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941978" y="6390957"/>
            <a:ext cx="427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Cleveland’s analysis from the Barley dataset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Picking scales: when to use a log scale</a:t>
            </a:r>
            <a:endParaRPr 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81200" y="1066800"/>
            <a:ext cx="5073968" cy="520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315202" y="6581002"/>
            <a:ext cx="1898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Levine et al. J </a:t>
            </a:r>
            <a:r>
              <a:rPr lang="en-US" sz="1200" dirty="0" err="1" smtClean="0"/>
              <a:t>Clin</a:t>
            </a:r>
            <a:r>
              <a:rPr lang="en-US" sz="1200" dirty="0" smtClean="0"/>
              <a:t> </a:t>
            </a:r>
            <a:r>
              <a:rPr lang="en-US" sz="1200" dirty="0" err="1" smtClean="0"/>
              <a:t>Epi</a:t>
            </a:r>
            <a:r>
              <a:rPr lang="en-US" sz="1200" dirty="0" smtClean="0"/>
              <a:t>. 2010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distraction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1"/>
            <a:ext cx="8229600" cy="4754564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forgo "</a:t>
            </a:r>
            <a:r>
              <a:rPr lang="en-US" dirty="0" err="1" smtClean="0"/>
              <a:t>Chartjunk</a:t>
            </a:r>
            <a:r>
              <a:rPr lang="en-US" dirty="0" smtClean="0"/>
              <a:t>"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        – Edward </a:t>
            </a:r>
            <a:r>
              <a:rPr lang="en-US" dirty="0" err="1" smtClean="0"/>
              <a:t>Tufte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Maximize the data/ink ratio</a:t>
            </a:r>
          </a:p>
        </p:txBody>
      </p:sp>
      <p:pic>
        <p:nvPicPr>
          <p:cNvPr id="4" name="Picture 3" descr="Tufte_chartjunk_exampl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59565" y="1303602"/>
            <a:ext cx="2755835" cy="3039798"/>
          </a:xfrm>
          <a:prstGeom prst="rect">
            <a:avLst/>
          </a:prstGeom>
        </p:spPr>
      </p:pic>
      <p:pic>
        <p:nvPicPr>
          <p:cNvPr id="5" name="Picture 4" descr="chart_junk_effectiv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2400" y="3505200"/>
            <a:ext cx="5715000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unnecessary dimensions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Remember - we use depth cues to estimate </a:t>
            </a:r>
            <a:r>
              <a:rPr lang="en-US" smtClean="0"/>
              <a:t>real world </a:t>
            </a:r>
            <a:r>
              <a:rPr lang="en-US" dirty="0" smtClean="0"/>
              <a:t>dimensions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2743200"/>
            <a:ext cx="3352800" cy="3309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974422" y="6497548"/>
            <a:ext cx="3321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stat.auckland.ac.nz/~ihaka/120/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274319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Make it easy to lookup values – match the order on graph</a:t>
            </a:r>
          </a:p>
          <a:p>
            <a:endParaRPr lang="en-US" sz="800" dirty="0" smtClean="0"/>
          </a:p>
          <a:p>
            <a:r>
              <a:rPr lang="en-US" sz="2800" dirty="0" smtClean="0"/>
              <a:t>Label your data directly when you can  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err="1" smtClean="0"/>
              <a:t>geom_text</a:t>
            </a:r>
            <a:r>
              <a:rPr lang="en-US" sz="2400" dirty="0" smtClean="0"/>
              <a:t>()</a:t>
            </a:r>
          </a:p>
          <a:p>
            <a:pPr lvl="1">
              <a:buFont typeface="Wingdings" pitchFamily="2" charset="2"/>
              <a:buChar char="§"/>
            </a:pPr>
            <a:r>
              <a:rPr lang="en-US" sz="2400" dirty="0" err="1" smtClean="0"/>
              <a:t>directlabels</a:t>
            </a:r>
            <a:r>
              <a:rPr lang="en-US" sz="2400" dirty="0" smtClean="0"/>
              <a:t>  is a package that does wonders with ggplot2</a:t>
            </a:r>
          </a:p>
        </p:txBody>
      </p:sp>
      <p:pic>
        <p:nvPicPr>
          <p:cNvPr id="4" name="Picture 7" descr="uglySASgraph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28601" y="3275013"/>
            <a:ext cx="3892550" cy="3300412"/>
          </a:xfrm>
          <a:prstGeom prst="rect">
            <a:avLst/>
          </a:prstGeom>
        </p:spPr>
      </p:pic>
      <p:pic>
        <p:nvPicPr>
          <p:cNvPr id="5" name="Picture 8" descr="ggplot2redo"/>
          <p:cNvPicPr>
            <a:picLocks noChangeAspect="1" noChangeArrowheads="1"/>
          </p:cNvPicPr>
          <p:nvPr/>
        </p:nvPicPr>
        <p:blipFill>
          <a:blip r:embed="rId3" cstate="print">
            <a:lum bright="-10000" contrast="20000"/>
          </a:blip>
          <a:srcRect/>
          <a:stretch>
            <a:fillRect/>
          </a:stretch>
        </p:blipFill>
        <p:spPr>
          <a:xfrm>
            <a:off x="4129087" y="3352800"/>
            <a:ext cx="4862513" cy="3096475"/>
          </a:xfrm>
          <a:prstGeom prst="rect">
            <a:avLst/>
          </a:prstGeom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28600" y="6550800"/>
            <a:ext cx="1600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400" dirty="0"/>
              <a:t>Made in SAS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4267200" y="6553200"/>
            <a:ext cx="160020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marL="342900" indent="-342900">
              <a:spcBef>
                <a:spcPct val="50000"/>
              </a:spcBef>
            </a:pPr>
            <a:r>
              <a:rPr lang="en-US" sz="2400" dirty="0"/>
              <a:t>Redone in 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9400" y="6412468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learnr.wordpress.com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92161"/>
          </a:xfrm>
        </p:spPr>
        <p:txBody>
          <a:bodyPr/>
          <a:lstStyle/>
          <a:p>
            <a:r>
              <a:rPr lang="en-US" dirty="0" smtClean="0"/>
              <a:t>Legend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671513" y="255588"/>
            <a:ext cx="7791450" cy="1128712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smtClean="0"/>
              <a:t>Transforming in scale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coord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00" dirty="0" smtClean="0"/>
              <a:t>stat shown is</a:t>
            </a:r>
            <a:r>
              <a:rPr lang="en-US" sz="31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Bootstrap 95% CI for mean</a:t>
            </a:r>
            <a:endParaRPr lang="en-US" sz="31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066925"/>
            <a:ext cx="3894137" cy="3887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850" y="2066925"/>
            <a:ext cx="3894138" cy="3887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19460" name="Text Box 4"/>
          <p:cNvSpPr txBox="1">
            <a:spLocks noChangeArrowheads="1"/>
          </p:cNvSpPr>
          <p:nvPr/>
        </p:nvSpPr>
        <p:spPr bwMode="auto">
          <a:xfrm>
            <a:off x="152400" y="6099175"/>
            <a:ext cx="8839200" cy="225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eaLnBrk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Perfume use over 48 hours and urinary </a:t>
            </a:r>
            <a:r>
              <a:rPr lang="en-US" sz="20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monoethyl</a:t>
            </a:r>
            <a:r>
              <a:rPr lang="en-US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 phthalate (</a:t>
            </a:r>
            <a:r>
              <a:rPr lang="en-US" sz="2000" dirty="0" err="1">
                <a:solidFill>
                  <a:srgbClr val="000000"/>
                </a:solidFill>
                <a:ea typeface="DejaVu Sans" charset="0"/>
                <a:cs typeface="DejaVu Sans" charset="0"/>
              </a:rPr>
              <a:t>ng</a:t>
            </a:r>
            <a:r>
              <a:rPr lang="en-US" sz="20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/ml)</a:t>
            </a:r>
          </a:p>
        </p:txBody>
      </p:sp>
      <p:sp>
        <p:nvSpPr>
          <p:cNvPr id="19461" name="Text Box 5"/>
          <p:cNvSpPr txBox="1">
            <a:spLocks noChangeArrowheads="1"/>
          </p:cNvSpPr>
          <p:nvPr/>
        </p:nvSpPr>
        <p:spPr bwMode="auto">
          <a:xfrm>
            <a:off x="4495800" y="1447800"/>
            <a:ext cx="4648200" cy="7386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 algn="ctr" eaLnBrk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 Stat on </a:t>
            </a:r>
            <a:r>
              <a:rPr lang="en-US" sz="2400" dirty="0">
                <a:solidFill>
                  <a:srgbClr val="000000"/>
                </a:solidFill>
                <a:ea typeface="DejaVu Sans" charset="0"/>
                <a:cs typeface="DejaVu Sans" charset="0"/>
              </a:rPr>
              <a:t>raw </a:t>
            </a: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values </a:t>
            </a:r>
          </a:p>
          <a:p>
            <a:pPr algn="ctr" eaLnBrk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transformed in </a:t>
            </a:r>
            <a:r>
              <a:rPr lang="en-US" sz="2400" dirty="0" err="1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coord</a:t>
            </a:r>
            <a:endParaRPr lang="en-US" sz="24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762000" y="1447800"/>
            <a:ext cx="3810000" cy="738664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 eaLnBrk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Rescaled to log </a:t>
            </a:r>
          </a:p>
          <a:p>
            <a:pPr algn="ctr" eaLnBrk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then stat was computed</a:t>
            </a:r>
            <a:endParaRPr lang="en-US" sz="2400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9463" name="AutoShape 7"/>
          <p:cNvSpPr>
            <a:spLocks noChangeArrowheads="1"/>
          </p:cNvSpPr>
          <p:nvPr/>
        </p:nvSpPr>
        <p:spPr bwMode="auto">
          <a:xfrm flipH="1">
            <a:off x="9061450" y="6775450"/>
            <a:ext cx="82550" cy="82550"/>
          </a:xfrm>
          <a:prstGeom prst="rtTriangle">
            <a:avLst/>
          </a:prstGeom>
          <a:solidFill>
            <a:srgbClr val="000000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Explain your story in words as well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71513" y="2616199"/>
            <a:ext cx="7405687" cy="3624263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"A picture plus 1000 words is better than two pictures or 2000 words"</a:t>
            </a:r>
          </a:p>
          <a:p>
            <a:pPr algn="r">
              <a:buNone/>
            </a:pPr>
            <a:r>
              <a:rPr lang="en-US" dirty="0" smtClean="0"/>
              <a:t>    </a:t>
            </a:r>
          </a:p>
          <a:p>
            <a:pPr algn="r">
              <a:buNone/>
            </a:pPr>
            <a:r>
              <a:rPr lang="en-US" dirty="0" smtClean="0"/>
              <a:t>-Andrew </a:t>
            </a:r>
            <a:r>
              <a:rPr lang="en-US" dirty="0" err="1" smtClean="0"/>
              <a:t>Gelman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"/>
            <a:ext cx="8534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3C84"/>
                </a:solidFill>
              </a:rPr>
              <a:t>Recap: Designing a good scientific figure</a:t>
            </a:r>
            <a:endParaRPr lang="en-US" dirty="0">
              <a:solidFill>
                <a:srgbClr val="003C84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1524000"/>
            <a:ext cx="8839200" cy="4953000"/>
          </a:xfrm>
        </p:spPr>
        <p:txBody>
          <a:bodyPr>
            <a:normAutofit fontScale="92500"/>
          </a:bodyPr>
          <a:lstStyle/>
          <a:p>
            <a:pPr indent="233363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 Answer a question – usually a comparison</a:t>
            </a:r>
          </a:p>
          <a:p>
            <a:pPr marL="346075" indent="-346075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Use an appropriate design (emphasize comparisons of position before length, angle, area or color)</a:t>
            </a:r>
          </a:p>
          <a:p>
            <a:pPr indent="233363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 Make it self-sufficient (annotation &amp; figure legend)</a:t>
            </a:r>
          </a:p>
          <a:p>
            <a:pPr indent="233363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 Show your data – tell its story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/>
              <a:t>Saving your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1"/>
            <a:ext cx="8991600" cy="3124199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800" dirty="0" smtClean="0"/>
              <a:t>To control the size of the output</a:t>
            </a:r>
          </a:p>
          <a:p>
            <a:pPr>
              <a:buNone/>
            </a:pPr>
            <a:r>
              <a:rPr lang="en-US" sz="2800" dirty="0" smtClean="0"/>
              <a:t>Use the </a:t>
            </a:r>
            <a:r>
              <a:rPr lang="en-US" sz="2800" dirty="0" err="1" smtClean="0"/>
              <a:t>ggsave</a:t>
            </a:r>
            <a:r>
              <a:rPr lang="en-US" sz="2800" dirty="0" smtClean="0"/>
              <a:t>() function:</a:t>
            </a:r>
          </a:p>
          <a:p>
            <a:pPr>
              <a:buNone/>
            </a:pP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ggsave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(file, fig, height = </a:t>
            </a:r>
            <a:r>
              <a:rPr lang="en-US" sz="2000" b="1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6.5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, width = 10)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800" dirty="0" smtClean="0"/>
              <a:t>defaults to 300 dpi</a:t>
            </a:r>
          </a:p>
          <a:p>
            <a:pPr>
              <a:buNone/>
            </a:pPr>
            <a:r>
              <a:rPr lang="en-US" dirty="0" smtClean="0"/>
              <a:t>                      A default </a:t>
            </a:r>
            <a:r>
              <a:rPr lang="en-US" dirty="0" err="1" smtClean="0"/>
              <a:t>powerpoint</a:t>
            </a:r>
            <a:r>
              <a:rPr lang="en-US" dirty="0" smtClean="0"/>
              <a:t> slide is     7.5" high </a:t>
            </a:r>
          </a:p>
          <a:p>
            <a:pPr>
              <a:buNone/>
            </a:pPr>
            <a:r>
              <a:rPr lang="en-US" dirty="0" smtClean="0"/>
              <a:t>					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3961606" y="3428206"/>
            <a:ext cx="6858000" cy="1588"/>
          </a:xfrm>
          <a:prstGeom prst="straightConnector1">
            <a:avLst/>
          </a:prstGeom>
          <a:ln w="57150"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0" y="4800600"/>
            <a:ext cx="9144000" cy="1588"/>
          </a:xfrm>
          <a:prstGeom prst="straightConnector1">
            <a:avLst/>
          </a:prstGeom>
          <a:ln w="57150"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76801" y="4825425"/>
            <a:ext cx="2390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and 10" wide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4190206" y="3885406"/>
            <a:ext cx="5943600" cy="1588"/>
          </a:xfrm>
          <a:prstGeom prst="straightConnector1">
            <a:avLst/>
          </a:prstGeom>
          <a:ln w="57150">
            <a:solidFill>
              <a:srgbClr val="C00000"/>
            </a:solidFill>
            <a:headEnd type="arrow" w="med" len="lg"/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like to leave space to do my title in </a:t>
            </a:r>
            <a:r>
              <a:rPr lang="en-US" sz="3200" dirty="0" err="1" smtClean="0"/>
              <a:t>powerpoint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304800" y="6248400"/>
            <a:ext cx="58115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Save a .</a:t>
            </a:r>
            <a:r>
              <a:rPr lang="en-US" sz="2400" dirty="0" err="1" smtClean="0"/>
              <a:t>ggp</a:t>
            </a:r>
            <a:r>
              <a:rPr lang="en-US" sz="2400" dirty="0" smtClean="0"/>
              <a:t> file to bring back into plot builder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help!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638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	</a:t>
            </a:r>
            <a:r>
              <a:rPr lang="en-US" i="1" dirty="0" smtClean="0"/>
              <a:t>In R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in the JGR console → Help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?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ggsave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</a:t>
            </a:r>
            <a:r>
              <a:rPr lang="en-US" i="1" dirty="0" smtClean="0"/>
              <a:t>In the Plot Builder</a:t>
            </a:r>
            <a:r>
              <a:rPr lang="en-US" dirty="0" smtClean="0"/>
              <a:t>:</a:t>
            </a:r>
          </a:p>
          <a:p>
            <a:pPr>
              <a:buNone/>
            </a:pPr>
            <a:r>
              <a:rPr lang="en-US" dirty="0" smtClean="0"/>
              <a:t>Right-click on any tile in the top portion of the Plot Builder to get option to open the relevant ggplot2 help webpage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Click on button in lower left </a:t>
            </a:r>
          </a:p>
          <a:p>
            <a:pPr>
              <a:spcBef>
                <a:spcPts val="0"/>
              </a:spcBef>
              <a:buNone/>
            </a:pPr>
            <a:r>
              <a:rPr lang="en-US" dirty="0" smtClean="0"/>
              <a:t>for </a:t>
            </a:r>
            <a:r>
              <a:rPr lang="en-US" dirty="0" err="1" smtClean="0"/>
              <a:t>Deducer</a:t>
            </a:r>
            <a:r>
              <a:rPr lang="en-US" dirty="0" smtClean="0"/>
              <a:t> help page</a:t>
            </a:r>
            <a:endParaRPr lang="en-US" dirty="0"/>
          </a:p>
        </p:txBody>
      </p:sp>
      <p:pic>
        <p:nvPicPr>
          <p:cNvPr id="11266" name="Picture 2" descr="S:\research\phthalates\presentations\ClassLectures\Datavis_EPIC\screenshots\auto\SP32-20110622-005111.png"/>
          <p:cNvPicPr>
            <a:picLocks noChangeAspect="1" noChangeArrowheads="1"/>
          </p:cNvPicPr>
          <p:nvPr/>
        </p:nvPicPr>
        <p:blipFill>
          <a:blip r:embed="rId2" cstate="print"/>
          <a:srcRect t="73593" r="84659"/>
          <a:stretch>
            <a:fillRect/>
          </a:stretch>
        </p:blipFill>
        <p:spPr bwMode="auto">
          <a:xfrm>
            <a:off x="5410200" y="5463540"/>
            <a:ext cx="1447800" cy="13944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Longitudinal data: the </a:t>
            </a:r>
            <a:r>
              <a:rPr lang="en-US" sz="3600" dirty="0" err="1" smtClean="0"/>
              <a:t>Oxboys</a:t>
            </a:r>
            <a:r>
              <a:rPr lang="en-US" sz="3600" dirty="0" smtClean="0"/>
              <a:t> dataset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data(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Oxboys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#anthropometrics</a:t>
            </a:r>
          </a:p>
          <a:p>
            <a:pPr>
              <a:buNone/>
            </a:pP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str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Oxboys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+mj-lt"/>
                <a:cs typeface="Courier New" pitchFamily="49" charset="0"/>
              </a:rPr>
              <a:t>Can we make a graph that shows individual height trajectories across visits (occasions)?</a:t>
            </a:r>
          </a:p>
          <a:p>
            <a:pPr>
              <a:buNone/>
            </a:pPr>
            <a:endParaRPr lang="en-US" dirty="0" smtClean="0">
              <a:latin typeface="+mj-lt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+mj-lt"/>
                <a:cs typeface="Courier New" pitchFamily="49" charset="0"/>
              </a:rPr>
              <a:t>How about also overlaying an overall trend smoother?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141763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3C84"/>
                </a:solidFill>
              </a:rPr>
              <a:t>With your neighbor: </a:t>
            </a:r>
            <a:r>
              <a:rPr lang="en-US" sz="2800" dirty="0" smtClean="0"/>
              <a:t>Can you use </a:t>
            </a:r>
            <a:r>
              <a:rPr lang="en-US" sz="2800" dirty="0" err="1" smtClean="0"/>
              <a:t>Deducer</a:t>
            </a:r>
            <a:r>
              <a:rPr lang="en-US" sz="2800" dirty="0" smtClean="0"/>
              <a:t> to remake this plot as a 6.5" high and 6" wide file for a PowerPoint slide?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0" y="1524000"/>
            <a:ext cx="4419600" cy="117316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The line color can be specified as</a:t>
            </a:r>
          </a:p>
          <a:p>
            <a:pPr>
              <a:buNone/>
            </a:pPr>
            <a:r>
              <a:rPr lang="en-US" sz="2400" dirty="0" smtClean="0"/>
              <a:t>(R: 51, G: 102, B: 255)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371600"/>
            <a:ext cx="3581400" cy="3536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487680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ggplot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+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geom_boxplot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(y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height,x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Occasion),data=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Oxboys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) +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geom_line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aes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(x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Occasion,y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height,group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Subject),</a:t>
            </a:r>
          </a:p>
          <a:p>
            <a:r>
              <a:rPr lang="en-US" dirty="0" smtClean="0">
                <a:latin typeface="Courier New" pitchFamily="49" charset="0"/>
                <a:cs typeface="Courier New" pitchFamily="49" charset="0"/>
              </a:rPr>
              <a:t>		data=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Oxboys,colour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'#3366ff')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ggsave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("Oxboys_redrawn.png", height = 6.5, width = 6)</a:t>
            </a:r>
          </a:p>
          <a:p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getwd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() #saves to working directory by default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>
          <a:solidFill>
            <a:srgbClr val="FF0000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8481</TotalTime>
  <Words>1406</Words>
  <Application>Microsoft Office PowerPoint</Application>
  <PresentationFormat>On-screen Show (4:3)</PresentationFormat>
  <Paragraphs>269</Paragraphs>
  <Slides>52</Slides>
  <Notes>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Slide 1</vt:lpstr>
      <vt:lpstr>From your feedback:</vt:lpstr>
      <vt:lpstr>Building a plot in ggplot2</vt:lpstr>
      <vt:lpstr>     Deducer: mapping versus setting</vt:lpstr>
      <vt:lpstr>Transforming in scale vs coord stat shown is Bootstrap 95% CI for mean</vt:lpstr>
      <vt:lpstr>Saving your output</vt:lpstr>
      <vt:lpstr>Getting help!</vt:lpstr>
      <vt:lpstr>Longitudinal data: the Oxboys dataset</vt:lpstr>
      <vt:lpstr>With your neighbor: Can you use Deducer to remake this plot as a 6.5" high and 6" wide file for a PowerPoint slide?</vt:lpstr>
      <vt:lpstr>Bar charts</vt:lpstr>
      <vt:lpstr>Bar charts – the bad kind</vt:lpstr>
      <vt:lpstr>Working with dates / time series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Polishing your plots</vt:lpstr>
      <vt:lpstr>Slide 21</vt:lpstr>
      <vt:lpstr>Slide 22</vt:lpstr>
      <vt:lpstr>Why make a graph?</vt:lpstr>
      <vt:lpstr>Slide 24</vt:lpstr>
      <vt:lpstr>Slide 25</vt:lpstr>
      <vt:lpstr>John Tukey</vt:lpstr>
      <vt:lpstr>Why should you use a particular type of graph?</vt:lpstr>
      <vt:lpstr>What is your question?</vt:lpstr>
      <vt:lpstr>Slide 29</vt:lpstr>
      <vt:lpstr>Selecting a type of plot</vt:lpstr>
      <vt:lpstr>Graphs versus Tables</vt:lpstr>
      <vt:lpstr>Semi-graphic display</vt:lpstr>
      <vt:lpstr>How can theories of visual perception help you improve your graphs?</vt:lpstr>
      <vt:lpstr>How do you compare two measures?</vt:lpstr>
      <vt:lpstr>Let's make a square plot!</vt:lpstr>
      <vt:lpstr>Slide 36</vt:lpstr>
      <vt:lpstr>Some big hints…</vt:lpstr>
      <vt:lpstr>Cleveland’s hierarchy of perceptual scales</vt:lpstr>
      <vt:lpstr>Switching to using position as our scale Tukey's hanging rootogram</vt:lpstr>
      <vt:lpstr>Slide 40</vt:lpstr>
      <vt:lpstr>What is the story of this table?</vt:lpstr>
      <vt:lpstr>Cleveland’s Dotplot</vt:lpstr>
      <vt:lpstr>Perception of angles: best at variation from 45˚</vt:lpstr>
      <vt:lpstr>Small multiples (show many subsets)</vt:lpstr>
      <vt:lpstr>Why compare results across data subsets?</vt:lpstr>
      <vt:lpstr>Picking scales: when to use a log scale</vt:lpstr>
      <vt:lpstr>Avoid distraction</vt:lpstr>
      <vt:lpstr>Avoid unnecessary dimensions</vt:lpstr>
      <vt:lpstr>Legend</vt:lpstr>
      <vt:lpstr>Explain your story in words as well</vt:lpstr>
      <vt:lpstr>Recap: Designing a good scientific figure</vt:lpstr>
      <vt:lpstr>Questions?</vt:lpstr>
    </vt:vector>
  </TitlesOfParts>
  <Company>Columbia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Allan</dc:creator>
  <cp:lastModifiedBy>Allan Just</cp:lastModifiedBy>
  <cp:revision>966</cp:revision>
  <dcterms:created xsi:type="dcterms:W3CDTF">2010-11-03T18:26:23Z</dcterms:created>
  <dcterms:modified xsi:type="dcterms:W3CDTF">2011-07-15T04:43:41Z</dcterms:modified>
</cp:coreProperties>
</file>